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1" r:id="rId3"/>
    <p:sldId id="275" r:id="rId4"/>
    <p:sldId id="259" r:id="rId5"/>
    <p:sldId id="273" r:id="rId6"/>
    <p:sldId id="274" r:id="rId7"/>
    <p:sldId id="269" r:id="rId8"/>
    <p:sldId id="270" r:id="rId9"/>
    <p:sldId id="257" r:id="rId10"/>
    <p:sldId id="276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704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B71F8B55-3D3C-4903-82FE-5B60664C1162}" type="datetimeFigureOut">
              <a:rPr lang="ru-RU" smtClean="0"/>
              <a:pPr/>
              <a:t>28.06.2023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FACF712E-24B2-4473-A690-605E8B3BC6D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F8B55-3D3C-4903-82FE-5B60664C1162}" type="datetimeFigureOut">
              <a:rPr lang="ru-RU" smtClean="0"/>
              <a:pPr/>
              <a:t>28.06.2023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F712E-24B2-4473-A690-605E8B3BC6D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F8B55-3D3C-4903-82FE-5B60664C1162}" type="datetimeFigureOut">
              <a:rPr lang="ru-RU" smtClean="0"/>
              <a:pPr/>
              <a:t>28.06.2023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F712E-24B2-4473-A690-605E8B3BC6D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71F8B55-3D3C-4903-82FE-5B60664C1162}" type="datetimeFigureOut">
              <a:rPr lang="ru-RU" smtClean="0"/>
              <a:pPr/>
              <a:t>28.06.2023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FACF712E-24B2-4473-A690-605E8B3BC6D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B71F8B55-3D3C-4903-82FE-5B60664C1162}" type="datetimeFigureOut">
              <a:rPr lang="ru-RU" smtClean="0"/>
              <a:pPr/>
              <a:t>28.06.2023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FACF712E-24B2-4473-A690-605E8B3BC6D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F8B55-3D3C-4903-82FE-5B60664C1162}" type="datetimeFigureOut">
              <a:rPr lang="ru-RU" smtClean="0"/>
              <a:pPr/>
              <a:t>28.06.2023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F712E-24B2-4473-A690-605E8B3BC6D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F8B55-3D3C-4903-82FE-5B60664C1162}" type="datetimeFigureOut">
              <a:rPr lang="ru-RU" smtClean="0"/>
              <a:pPr/>
              <a:t>28.06.2023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F712E-24B2-4473-A690-605E8B3BC6D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71F8B55-3D3C-4903-82FE-5B60664C1162}" type="datetimeFigureOut">
              <a:rPr lang="ru-RU" smtClean="0"/>
              <a:pPr/>
              <a:t>28.06.2023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FACF712E-24B2-4473-A690-605E8B3BC6D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F8B55-3D3C-4903-82FE-5B60664C1162}" type="datetimeFigureOut">
              <a:rPr lang="ru-RU" smtClean="0"/>
              <a:pPr/>
              <a:t>28.06.2023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F712E-24B2-4473-A690-605E8B3BC6D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71F8B55-3D3C-4903-82FE-5B60664C1162}" type="datetimeFigureOut">
              <a:rPr lang="ru-RU" smtClean="0"/>
              <a:pPr/>
              <a:t>28.06.2023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FACF712E-24B2-4473-A690-605E8B3BC6D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71F8B55-3D3C-4903-82FE-5B60664C1162}" type="datetimeFigureOut">
              <a:rPr lang="ru-RU" smtClean="0"/>
              <a:pPr/>
              <a:t>28.06.2023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FACF712E-24B2-4473-A690-605E8B3BC6D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B71F8B55-3D3C-4903-82FE-5B60664C1162}" type="datetimeFigureOut">
              <a:rPr lang="ru-RU" smtClean="0"/>
              <a:pPr/>
              <a:t>28.06.2023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FACF712E-24B2-4473-A690-605E8B3BC6D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mailto:gdou47@mail.ru" TargetMode="External"/><Relationship Id="rId2" Type="http://schemas.openxmlformats.org/officeDocument/2006/relationships/hyperlink" Target="mailto:dou047@edu-frn.spb.ru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47spb.tvoysadik.ru/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C0C0CEF0-7A5B-43F7-81B5-C538B6E020F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94880" y="535604"/>
            <a:ext cx="6172200" cy="3685484"/>
          </a:xfrm>
        </p:spPr>
        <p:txBody>
          <a:bodyPr>
            <a:normAutofit fontScale="90000"/>
          </a:bodyPr>
          <a:lstStyle/>
          <a:p>
            <a:pPr marL="398145" marR="492760" indent="448945" algn="ctr">
              <a:lnSpc>
                <a:spcPct val="115000"/>
              </a:lnSpc>
              <a:spcAft>
                <a:spcPts val="0"/>
              </a:spcAft>
            </a:pPr>
            <a:br>
              <a:rPr lang="ru-RU" sz="2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КРАТКАЯ ПРЕЗЕНТАЦИЯ</a:t>
            </a:r>
            <a:br>
              <a:rPr lang="ru-RU" sz="2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br>
              <a:rPr lang="ru-RU" sz="2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АДАПТИРОВАННОЙ ОБРАЗОВАТЕЛЬНОЙ ПРОГРАММЫ ДОШКОЛЬНОГО </a:t>
            </a:r>
            <a:r>
              <a:rPr lang="ru-RU" sz="2000" b="1" spc="-29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ОБРАЗОВАНИЯ</a:t>
            </a:r>
            <a:r>
              <a:rPr lang="ru-RU" sz="2000" b="1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ДЛЯ</a:t>
            </a:r>
            <a:r>
              <a:rPr lang="ru-RU" sz="2000" b="1" spc="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ОБУЧАЮЩИХСЯ С ОГРАНИЧЕННЫМИ ВОЗМОЖНОСТЯМИ ЗДОРОВЬЯ </a:t>
            </a:r>
            <a:b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(С</a:t>
            </a:r>
            <a:r>
              <a:rPr lang="ru-RU" sz="2000" b="1" spc="-3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ТЯЖЁЛЫМИ НАРУШЕНИЯМИ РЕЧИ)</a:t>
            </a:r>
            <a:b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b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b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5" name="Подзаголовок 4">
            <a:extLst>
              <a:ext uri="{FF2B5EF4-FFF2-40B4-BE49-F238E27FC236}">
                <a16:creationId xmlns:a16="http://schemas.microsoft.com/office/drawing/2014/main" id="{607A772E-24A1-4715-BB57-F48F7BDBF6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86000" y="4221088"/>
            <a:ext cx="6172200" cy="2153834"/>
          </a:xfrm>
        </p:spPr>
        <p:txBody>
          <a:bodyPr/>
          <a:lstStyle/>
          <a:p>
            <a:pPr algn="ctr"/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Государственного бюджетного дошкольного образовательного учреждения детский</a:t>
            </a:r>
            <a:r>
              <a:rPr lang="ru-RU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сад</a:t>
            </a:r>
            <a:r>
              <a:rPr lang="ru-RU" sz="1800" spc="-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№ 47</a:t>
            </a:r>
            <a:r>
              <a:rPr lang="ru-RU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компенсирующего вида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Фрунзенского района</a:t>
            </a:r>
            <a:r>
              <a:rPr lang="ru-RU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Санкт-Петербурга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F1AAF90-CEC4-4757-9390-0832C9FB7C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684912D-97BC-4980-8807-BA19A5A10BB6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457200" y="274638"/>
            <a:ext cx="7467600" cy="6199314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определяет обязательную часть и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часть, формируемую участниками образовательных отношений.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части, формируемой участниками образовательных отношений, представлены: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 парциальные образовательные программы: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«Юный эколог» С. Н. Николаевой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(программа направлена на формирование основ экологической культуры у детей 3-7 лет в условиях детского сада);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Петербурговедение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малышей от 3 до 7 лет. Программа «Первые шаги»»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Г.Т.Алифановой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(программа направлена на формирование знаний истории и культуры Санкт-Петербурга, воспитание чувства гордости, уважения, любви и заботы о родном городе);  «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Приобщение детей к истокам русской народной культуры» О. Л. Князевой, М. Д. 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Маханевой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(программа направлена на приобщение детей к национальной культуре, развитие интереса к русскому народному творчеству, воспитание у детей патриотических чувств и духовности);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методики, формы организации образовательной и воспитательной работы.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222061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/>
              <a:t>ГБДОУ детский сад №47 Фрунзенского района СПб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901014" cy="4873752"/>
          </a:xfrm>
        </p:spPr>
        <p:txBody>
          <a:bodyPr/>
          <a:lstStyle/>
          <a:p>
            <a:r>
              <a:rPr lang="ru-RU" dirty="0">
                <a:latin typeface="Arial" pitchFamily="34" charset="0"/>
                <a:cs typeface="Arial" pitchFamily="34" charset="0"/>
              </a:rPr>
              <a:t>Расположен по адресу: 192283, Санкт-Петербург, ул. Малая Балканская, дом 42, корпус 2, литера А.</a:t>
            </a:r>
          </a:p>
          <a:p>
            <a:r>
              <a:rPr lang="ru-RU" dirty="0">
                <a:latin typeface="Arial" pitchFamily="34" charset="0"/>
                <a:cs typeface="Arial" pitchFamily="34" charset="0"/>
              </a:rPr>
              <a:t>Адрес электронной почты:</a:t>
            </a:r>
          </a:p>
          <a:p>
            <a:pPr fontAlgn="base">
              <a:buNone/>
            </a:pPr>
            <a:r>
              <a:rPr lang="en-US" b="1" dirty="0">
                <a:latin typeface="Arial" pitchFamily="34" charset="0"/>
                <a:cs typeface="Arial" pitchFamily="34" charset="0"/>
                <a:hlinkClick r:id="rId2"/>
              </a:rPr>
              <a:t>dou047@edu-frn.spb.ru</a:t>
            </a:r>
            <a:endParaRPr lang="ru-RU" b="1" dirty="0">
              <a:latin typeface="Arial" pitchFamily="34" charset="0"/>
              <a:cs typeface="Arial" pitchFamily="34" charset="0"/>
            </a:endParaRPr>
          </a:p>
          <a:p>
            <a:pPr fontAlgn="base">
              <a:buNone/>
            </a:pPr>
            <a:r>
              <a:rPr lang="en-US" dirty="0">
                <a:latin typeface="Arial" pitchFamily="34" charset="0"/>
                <a:cs typeface="Arial" pitchFamily="34" charset="0"/>
                <a:hlinkClick r:id="rId3"/>
              </a:rPr>
              <a:t>gdou47@mail.ru</a:t>
            </a:r>
            <a:endParaRPr lang="en-US" dirty="0">
              <a:latin typeface="Arial" pitchFamily="34" charset="0"/>
              <a:cs typeface="Arial" pitchFamily="34" charset="0"/>
            </a:endParaRPr>
          </a:p>
          <a:p>
            <a:r>
              <a:rPr lang="ru-RU" dirty="0">
                <a:latin typeface="Arial" pitchFamily="34" charset="0"/>
                <a:cs typeface="Arial" pitchFamily="34" charset="0"/>
              </a:rPr>
              <a:t>Сайт: </a:t>
            </a:r>
            <a:r>
              <a:rPr lang="en-US" dirty="0">
                <a:latin typeface="Arial" pitchFamily="34" charset="0"/>
                <a:cs typeface="Arial" pitchFamily="34" charset="0"/>
                <a:hlinkClick r:id="rId4"/>
              </a:rPr>
              <a:t>http://47spb.tvoysadik.ru/ </a:t>
            </a:r>
            <a:endParaRPr lang="ru-RU" dirty="0">
              <a:latin typeface="Arial" pitchFamily="34" charset="0"/>
              <a:cs typeface="Arial" pitchFamily="34" charset="0"/>
            </a:endParaRPr>
          </a:p>
          <a:p>
            <a:r>
              <a:rPr lang="ru-RU" dirty="0">
                <a:latin typeface="Arial" pitchFamily="34" charset="0"/>
                <a:cs typeface="Arial" pitchFamily="34" charset="0"/>
              </a:rPr>
              <a:t>Контактный телефон: 771-74-51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708D618-3E98-4AAB-A98A-48534FAB23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857BE76-5A6F-4BCD-8D03-59819D8453EF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457200" y="1196752"/>
            <a:ext cx="7467600" cy="5277200"/>
          </a:xfrm>
        </p:spPr>
        <p:txBody>
          <a:bodyPr>
            <a:normAutofit/>
          </a:bodyPr>
          <a:lstStyle/>
          <a:p>
            <a:pPr algn="just"/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Государственное бюджетное дошкольное учреждение детский сад № 47 компенсирующего вида Фрунзенского района Санкт-Петербурга, осуществляющее образовательную деятельность на уровне дошкольного образования,  на основе 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Федеральной адаптированной образовательной программы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дошкольного образования для обучающихся с ограниченными возможностями здоровья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самостоятельно разработало  и утвердило адаптированную образовательную программу дошкольного образования  для обучающихся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ограниченными возможностями здоровья (с тяжелыми нарушениями речи)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496909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994122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latin typeface="Bookman Old Style" pitchFamily="18" charset="0"/>
              </a:rPr>
              <a:t>Программа разработана</a:t>
            </a:r>
            <a:br>
              <a:rPr lang="ru-RU" b="1" dirty="0">
                <a:latin typeface="Bookman Old Style" pitchFamily="18" charset="0"/>
              </a:rPr>
            </a:br>
            <a:r>
              <a:rPr lang="ru-RU" b="1" dirty="0">
                <a:latin typeface="Bookman Old Style" pitchFamily="18" charset="0"/>
              </a:rPr>
              <a:t>в соответствии с :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28800"/>
            <a:ext cx="7467600" cy="4845152"/>
          </a:xfrm>
        </p:spPr>
        <p:txBody>
          <a:bodyPr>
            <a:normAutofit fontScale="62500" lnSpcReduction="20000"/>
          </a:bodyPr>
          <a:lstStyle/>
          <a:p>
            <a:pPr indent="444500" algn="just">
              <a:lnSpc>
                <a:spcPct val="115000"/>
              </a:lnSpc>
            </a:pPr>
            <a:r>
              <a:rPr lang="ru-RU" sz="1800" spc="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федеральным законом от 29 декабря 2012г. № 273-ФЗ «Об образовании в Российской Федерации»; 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44500" algn="just">
              <a:lnSpc>
                <a:spcPct val="115000"/>
              </a:lnSpc>
            </a:pPr>
            <a:r>
              <a:rPr lang="ru-RU" sz="1800" spc="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приказом Министерства образования и науки РФ от 17.10.2013г. №1155 «Об утверждении федерального государственного образовательного стандарта дошкольного образования» (далее – ФГОС ДО); 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44500" algn="just">
              <a:lnSpc>
                <a:spcPct val="115000"/>
              </a:lnSpc>
            </a:pPr>
            <a:r>
              <a:rPr lang="ru-RU" sz="1800" spc="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приказом Министерства просвещения РФ от 21.01.2019 г. №31 «О внесении изменения в федеральный государственный образовательный стандарт дошкольного образования, утвержденный приказом Министерства образования и науки Российской Федерации от 17 октября 2013 г. № 1155»;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44500" algn="just">
              <a:lnSpc>
                <a:spcPct val="115000"/>
              </a:lnSpc>
            </a:pPr>
            <a:r>
              <a:rPr lang="ru-RU" sz="1800" spc="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приказом Министерства просвещения Российской Федерации от 08.11.2022 №955 «О внесении изменений в некоторые приказы Министерства образования и науки РФ и Министерства просвещения РФ, касающиеся федеральных государственных образовательных стандартов общего образования и образования обучающихся с ограниченными возможностями здоровья и умственной отсталостью (интеллектуальными нарушениями)»;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44500" algn="just">
              <a:lnSpc>
                <a:spcPct val="115000"/>
              </a:lnSpc>
            </a:pPr>
            <a:r>
              <a:rPr lang="ru-RU" sz="1800" spc="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приказом Министерства просвещения Российской Федерации от 25.11.2022 №1028 «Об утверждении федеральной образовательной программы дошкольного образования»;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44500" algn="just">
              <a:lnSpc>
                <a:spcPct val="115000"/>
              </a:lnSpc>
            </a:pPr>
            <a:r>
              <a:rPr lang="ru-RU" sz="1800" spc="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приказом Министерства просвещения Российской Федерации от 24.11.2022 №1022 «Об утверждении федеральной адаптированной образовательной программы дошкольного образования для обучающихся с ограниченными возможностями здоровья»; 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44500" algn="just">
              <a:lnSpc>
                <a:spcPct val="115000"/>
              </a:lnSpc>
            </a:pPr>
            <a:r>
              <a:rPr lang="ru-RU" sz="1800" spc="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приказом Министерства просвещения РФ от 31.07.2020г. №373 «Об утверждении Порядка организации и осуществления образовательной деятельности по основным общеобразовательным программам – образовательным программам дошкольного образования»; 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44500" algn="just">
              <a:lnSpc>
                <a:spcPct val="115000"/>
              </a:lnSpc>
            </a:pPr>
            <a:r>
              <a:rPr lang="ru-RU" sz="1800" spc="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приказом Министерства просвещения РФ от 1 декабря 2022 г. № 1048 «О внесении изменений в Порядок организации и осуществления образовательной деятельности по основным общеобразовательным программам – образовательным программам дошкольного образования, утвержденный приказом Министерства просвещения Российской Федерации от 31 июля 2020 г. N 373»;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44500" algn="just">
              <a:lnSpc>
                <a:spcPct val="115000"/>
              </a:lnSpc>
            </a:pPr>
            <a:r>
              <a:rPr lang="ru-RU" sz="1800" spc="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иными нормативно-правовыми актами Российской Федерации и Санкт-Петербурга;</a:t>
            </a:r>
          </a:p>
          <a:p>
            <a:pPr indent="444500" algn="just">
              <a:lnSpc>
                <a:spcPct val="115000"/>
              </a:lnSpc>
            </a:pPr>
            <a:r>
              <a:rPr lang="ru-RU" sz="1800" spc="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Уставом ГБДОУ детский сад № 47</a:t>
            </a:r>
            <a:r>
              <a:rPr lang="ru-RU" sz="1800" spc="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7839A12-F4E3-4486-9555-0E1E09F946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200" spc="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Программа направлена на: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0F4373F-0F2A-41F1-98E9-0F12C5C7A76D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/>
            <a:r>
              <a:rPr lang="ru-RU" sz="1800" spc="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создание развивающей образовательной среды для детей дошкольного возраста, открывающей возможности для позитивной социализации ребёнка, его всестороннего личностного развития, развития инициативы и творческих способностей, индивидуализации на основе сотрудничества с взрослыми и сверстниками в соответствующих дошкольному возрасту видах деятельности и учетом особых образовательных потребностей детей с ограниченными возможностями здоровья (далее по тексту – ОВЗ).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326140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E0BC39C-B8CB-4BCB-A742-DBBCCDD610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СТРУКТУРА ПРОГРАММЫ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27A0823-40A6-4AD4-A627-6F8B655F5978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pPr indent="444500" algn="just">
              <a:lnSpc>
                <a:spcPct val="115000"/>
              </a:lnSpc>
            </a:pP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Структура Программы в соответствии с требованиями Стандарта включает три</a:t>
            </a:r>
            <a:r>
              <a:rPr lang="ru-RU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основных раздела -</a:t>
            </a:r>
            <a:r>
              <a:rPr lang="ru-RU" sz="18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целевой, содержательный</a:t>
            </a:r>
            <a:r>
              <a:rPr lang="ru-RU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 организационный.</a:t>
            </a:r>
          </a:p>
          <a:p>
            <a:pPr indent="444500" algn="just">
              <a:lnSpc>
                <a:spcPct val="115000"/>
              </a:lnSpc>
            </a:pP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Целевой раздел Программы включает пояснительную записку и планируемые</a:t>
            </a:r>
            <a:r>
              <a:rPr lang="ru-RU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результаты освоения Программы, определяет ее цели и задачи, принципы и подходы к</a:t>
            </a:r>
            <a:r>
              <a:rPr lang="ru-RU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формированию</a:t>
            </a:r>
            <a:r>
              <a:rPr lang="ru-RU" sz="1800" spc="26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Программы,</a:t>
            </a:r>
            <a:r>
              <a:rPr lang="ru-RU" sz="1800" spc="26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планируемые</a:t>
            </a:r>
            <a:r>
              <a:rPr lang="ru-RU" sz="1800" spc="27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результаты</a:t>
            </a:r>
            <a:r>
              <a:rPr lang="ru-RU" sz="1800" spc="26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ее</a:t>
            </a:r>
            <a:r>
              <a:rPr lang="ru-RU" sz="1800" spc="26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освоения</a:t>
            </a:r>
            <a:r>
              <a:rPr lang="ru-RU" sz="1800" spc="26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</a:t>
            </a:r>
            <a:r>
              <a:rPr lang="ru-RU" sz="1800" spc="26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виде</a:t>
            </a:r>
            <a:r>
              <a:rPr lang="ru-RU" sz="1800" spc="26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целевых ориентиров.</a:t>
            </a:r>
          </a:p>
          <a:p>
            <a:pPr algn="just"/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Содержательный</a:t>
            </a:r>
            <a:r>
              <a:rPr lang="ru-RU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раздел</a:t>
            </a:r>
            <a:r>
              <a:rPr lang="ru-RU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Программы</a:t>
            </a:r>
            <a:r>
              <a:rPr lang="ru-RU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включает</a:t>
            </a:r>
            <a:r>
              <a:rPr lang="ru-RU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описание</a:t>
            </a:r>
            <a:r>
              <a:rPr lang="ru-RU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образовательной</a:t>
            </a:r>
            <a:r>
              <a:rPr lang="ru-RU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деятельности по пяти образовательным областям: социально-коммуникативное развитие;</a:t>
            </a:r>
            <a:r>
              <a:rPr lang="ru-RU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познавательное</a:t>
            </a:r>
            <a:r>
              <a:rPr lang="ru-RU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развитие;</a:t>
            </a:r>
            <a:r>
              <a:rPr lang="ru-RU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речевое</a:t>
            </a:r>
            <a:r>
              <a:rPr lang="ru-RU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развитие;</a:t>
            </a:r>
            <a:r>
              <a:rPr lang="ru-RU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художественно-эстетическое</a:t>
            </a:r>
            <a:r>
              <a:rPr lang="ru-RU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развитие;</a:t>
            </a:r>
            <a:r>
              <a:rPr lang="ru-RU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физическое</a:t>
            </a:r>
            <a:r>
              <a:rPr lang="ru-RU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развитие.</a:t>
            </a:r>
          </a:p>
          <a:p>
            <a:pPr algn="just"/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Организационный</a:t>
            </a:r>
            <a:r>
              <a:rPr lang="ru-RU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раздел</a:t>
            </a:r>
            <a:r>
              <a:rPr lang="ru-RU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программы</a:t>
            </a:r>
            <a:r>
              <a:rPr lang="ru-RU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содержит</a:t>
            </a:r>
            <a:r>
              <a:rPr lang="ru-RU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психолого-педагогические</a:t>
            </a:r>
            <a:r>
              <a:rPr lang="ru-RU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условия,</a:t>
            </a:r>
            <a:r>
              <a:rPr lang="ru-RU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обеспечивающие</a:t>
            </a:r>
            <a:r>
              <a:rPr lang="ru-RU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развитие</a:t>
            </a:r>
            <a:r>
              <a:rPr lang="ru-RU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ребенка с ТНР,</a:t>
            </a:r>
            <a:r>
              <a:rPr lang="ru-RU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особенности организации развивающей предметно-пространственной среды, федеральный</a:t>
            </a:r>
            <a:r>
              <a:rPr lang="ru-RU" sz="1800" spc="-28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календарный</a:t>
            </a:r>
            <a:r>
              <a:rPr lang="ru-RU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план</a:t>
            </a:r>
            <a:r>
              <a:rPr lang="ru-RU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воспитательной</a:t>
            </a:r>
            <a:r>
              <a:rPr lang="ru-RU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работы</a:t>
            </a:r>
            <a:r>
              <a:rPr lang="ru-RU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</a:t>
            </a:r>
            <a:r>
              <a:rPr lang="ru-RU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перечнем</a:t>
            </a:r>
            <a:r>
              <a:rPr lang="ru-RU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основных</a:t>
            </a:r>
            <a:r>
              <a:rPr lang="ru-RU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государственных</a:t>
            </a:r>
            <a:r>
              <a:rPr lang="ru-RU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</a:t>
            </a:r>
            <a:r>
              <a:rPr lang="ru-RU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народных</a:t>
            </a:r>
            <a:r>
              <a:rPr lang="ru-RU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праздников,</a:t>
            </a:r>
            <a:r>
              <a:rPr lang="ru-RU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памятных</a:t>
            </a:r>
            <a:r>
              <a:rPr lang="ru-RU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дат</a:t>
            </a:r>
            <a:r>
              <a:rPr lang="ru-RU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</a:t>
            </a:r>
            <a:r>
              <a:rPr lang="ru-RU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календарном</a:t>
            </a:r>
            <a:r>
              <a:rPr lang="ru-RU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плане</a:t>
            </a:r>
            <a:r>
              <a:rPr lang="ru-RU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воспитательной</a:t>
            </a:r>
            <a:r>
              <a:rPr lang="ru-RU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работы</a:t>
            </a:r>
            <a:r>
              <a:rPr lang="ru-RU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ГБ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ДОУ №47.</a:t>
            </a:r>
          </a:p>
          <a:p>
            <a:pPr algn="just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488359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/>
              <a:t>Цель реализации Программы: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>
              <a:lnSpc>
                <a:spcPct val="115000"/>
              </a:lnSpc>
            </a:pP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обеспечение</a:t>
            </a:r>
            <a:r>
              <a:rPr lang="ru-RU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условий</a:t>
            </a:r>
            <a:r>
              <a:rPr lang="ru-RU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для</a:t>
            </a:r>
            <a:r>
              <a:rPr lang="ru-RU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дошкольного</a:t>
            </a:r>
            <a:r>
              <a:rPr lang="ru-RU" sz="1800" spc="-28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образования, определяемых общими и особыми потребностями обучающегося раннего и</a:t>
            </a:r>
            <a:r>
              <a:rPr lang="ru-RU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дошкольного возраста с ОВЗ, индивидуальными особенностями его развития и состояния</a:t>
            </a:r>
            <a:r>
              <a:rPr lang="ru-RU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здоровья.</a:t>
            </a:r>
          </a:p>
          <a:p>
            <a:pPr indent="444500" algn="just">
              <a:lnSpc>
                <a:spcPct val="115000"/>
              </a:lnSpc>
            </a:pP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Программа</a:t>
            </a:r>
            <a:r>
              <a:rPr lang="ru-RU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содействует</a:t>
            </a:r>
            <a:r>
              <a:rPr lang="ru-RU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взаимопониманию</a:t>
            </a:r>
            <a:r>
              <a:rPr lang="ru-RU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</a:t>
            </a:r>
            <a:r>
              <a:rPr lang="ru-RU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сотрудничеству</a:t>
            </a:r>
            <a:r>
              <a:rPr lang="ru-RU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между</a:t>
            </a:r>
            <a:r>
              <a:rPr lang="ru-RU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людьми,</a:t>
            </a:r>
            <a:r>
              <a:rPr lang="ru-RU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способствует</a:t>
            </a:r>
            <a:r>
              <a:rPr lang="ru-RU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реализации</a:t>
            </a:r>
            <a:r>
              <a:rPr lang="ru-RU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прав</a:t>
            </a:r>
            <a:r>
              <a:rPr lang="ru-RU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обучающихся</a:t>
            </a:r>
            <a:r>
              <a:rPr lang="ru-RU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дошкольного</a:t>
            </a:r>
            <a:r>
              <a:rPr lang="ru-RU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возраста</a:t>
            </a:r>
            <a:r>
              <a:rPr lang="ru-RU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</a:t>
            </a:r>
            <a:r>
              <a:rPr lang="ru-RU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получение</a:t>
            </a:r>
            <a:r>
              <a:rPr lang="ru-RU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доступного и качественного образования, обеспечивает развитие способностей каждого</a:t>
            </a:r>
            <a:r>
              <a:rPr lang="ru-RU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ребенка, формирование и развитие личности ребенка в соответствии с принятыми в семье</a:t>
            </a:r>
            <a:r>
              <a:rPr lang="ru-RU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</a:t>
            </a:r>
            <a:r>
              <a:rPr lang="ru-RU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обществе</a:t>
            </a:r>
            <a:r>
              <a:rPr lang="ru-RU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духовно-нравственными</a:t>
            </a:r>
            <a:r>
              <a:rPr lang="ru-RU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</a:t>
            </a:r>
            <a:r>
              <a:rPr lang="ru-RU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социокультурными</a:t>
            </a:r>
            <a:r>
              <a:rPr lang="ru-RU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ценностями</a:t>
            </a:r>
            <a:r>
              <a:rPr lang="ru-RU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</a:t>
            </a:r>
            <a:r>
              <a:rPr lang="ru-RU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целях</a:t>
            </a:r>
            <a:r>
              <a:rPr lang="ru-RU" sz="1800" spc="-28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интеллектуального,</a:t>
            </a:r>
            <a:r>
              <a:rPr lang="ru-RU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духовно-нравственного,</a:t>
            </a:r>
            <a:r>
              <a:rPr lang="ru-RU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творческого</a:t>
            </a:r>
            <a:r>
              <a:rPr lang="ru-RU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</a:t>
            </a:r>
            <a:r>
              <a:rPr lang="ru-RU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физического</a:t>
            </a:r>
            <a:r>
              <a:rPr lang="ru-RU" sz="1800" spc="30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развития</a:t>
            </a:r>
            <a:r>
              <a:rPr lang="ru-RU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человека,</a:t>
            </a:r>
            <a:r>
              <a:rPr lang="ru-RU" sz="1800" spc="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удовлетворения</a:t>
            </a:r>
            <a:r>
              <a:rPr lang="ru-RU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его</a:t>
            </a:r>
            <a:r>
              <a:rPr lang="ru-RU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образовательных</a:t>
            </a:r>
            <a:r>
              <a:rPr lang="ru-RU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потребностей</a:t>
            </a:r>
            <a:r>
              <a:rPr lang="ru-RU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</a:t>
            </a:r>
            <a:r>
              <a:rPr lang="ru-RU" sz="18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интересов.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96908"/>
          </a:xfrm>
        </p:spPr>
        <p:txBody>
          <a:bodyPr/>
          <a:lstStyle/>
          <a:p>
            <a:pPr algn="ctr"/>
            <a:r>
              <a:rPr lang="ru-RU" b="1" dirty="0"/>
              <a:t>Задачи Программы: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285860"/>
            <a:ext cx="7829576" cy="5286412"/>
          </a:xfrm>
        </p:spPr>
        <p:txBody>
          <a:bodyPr>
            <a:normAutofit fontScale="70000" lnSpcReduction="20000"/>
          </a:bodyPr>
          <a:lstStyle/>
          <a:p>
            <a:pPr indent="444500" algn="just">
              <a:lnSpc>
                <a:spcPct val="115000"/>
              </a:lnSpc>
            </a:pP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реализация</a:t>
            </a:r>
            <a:r>
              <a:rPr lang="ru-RU" sz="1800" spc="-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содержания</a:t>
            </a:r>
            <a:r>
              <a:rPr lang="ru-RU" sz="1800" spc="-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АОП</a:t>
            </a:r>
            <a:r>
              <a:rPr lang="ru-RU" sz="1800" spc="-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ДО;</a:t>
            </a:r>
          </a:p>
          <a:p>
            <a:pPr indent="444500" algn="just">
              <a:lnSpc>
                <a:spcPct val="115000"/>
              </a:lnSpc>
            </a:pP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коррекция</a:t>
            </a:r>
            <a:r>
              <a:rPr lang="ru-RU" sz="1800" spc="-3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недостатков</a:t>
            </a:r>
            <a:r>
              <a:rPr lang="ru-RU" sz="1800" spc="-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психофизического</a:t>
            </a:r>
            <a:r>
              <a:rPr lang="ru-RU" sz="1800" spc="-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развития</a:t>
            </a:r>
            <a:r>
              <a:rPr lang="ru-RU" sz="1800" spc="-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обучающихся</a:t>
            </a:r>
            <a:r>
              <a:rPr lang="ru-RU" sz="1800" spc="-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</a:t>
            </a:r>
            <a:r>
              <a:rPr lang="ru-RU" sz="1800" spc="-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ОВЗ;</a:t>
            </a:r>
          </a:p>
          <a:p>
            <a:pPr indent="444500" algn="just">
              <a:lnSpc>
                <a:spcPct val="115000"/>
              </a:lnSpc>
            </a:pP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охрана и укрепление физического и психического здоровья обучающихся с ОВЗ, в</a:t>
            </a:r>
            <a:r>
              <a:rPr lang="ru-RU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том</a:t>
            </a:r>
            <a:r>
              <a:rPr lang="ru-RU" sz="18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числе</a:t>
            </a:r>
            <a:r>
              <a:rPr lang="ru-RU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их</a:t>
            </a:r>
            <a:r>
              <a:rPr lang="ru-RU" sz="1800" spc="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эмоционального благополучия;</a:t>
            </a:r>
          </a:p>
          <a:p>
            <a:pPr indent="444500" algn="just">
              <a:lnSpc>
                <a:spcPct val="115000"/>
              </a:lnSpc>
            </a:pP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обеспечение равных возможностей для полноценного развития ребенка с ОВЗ в</a:t>
            </a:r>
            <a:r>
              <a:rPr lang="ru-RU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период дошкольного образования независимо от места проживания, пола, нации, языка,</a:t>
            </a:r>
            <a:r>
              <a:rPr lang="ru-RU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социального</a:t>
            </a:r>
            <a:r>
              <a:rPr lang="ru-RU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статуса;</a:t>
            </a:r>
          </a:p>
          <a:p>
            <a:pPr indent="444500" algn="just">
              <a:lnSpc>
                <a:spcPct val="115000"/>
              </a:lnSpc>
            </a:pP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создание</a:t>
            </a:r>
            <a:r>
              <a:rPr lang="ru-RU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благоприятных</a:t>
            </a:r>
            <a:r>
              <a:rPr lang="ru-RU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условий</a:t>
            </a:r>
            <a:r>
              <a:rPr lang="ru-RU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развития</a:t>
            </a:r>
            <a:r>
              <a:rPr lang="ru-RU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</a:t>
            </a:r>
            <a:r>
              <a:rPr lang="ru-RU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соответствии</a:t>
            </a:r>
            <a:r>
              <a:rPr lang="ru-RU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</a:t>
            </a:r>
            <a:r>
              <a:rPr lang="ru-RU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их</a:t>
            </a:r>
            <a:r>
              <a:rPr lang="ru-RU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возрастными,</a:t>
            </a:r>
            <a:r>
              <a:rPr lang="ru-RU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психофизическими</a:t>
            </a:r>
            <a:r>
              <a:rPr lang="ru-RU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</a:t>
            </a:r>
            <a:r>
              <a:rPr lang="ru-RU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индивидуальными</a:t>
            </a:r>
            <a:r>
              <a:rPr lang="ru-RU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особенностями,</a:t>
            </a:r>
            <a:r>
              <a:rPr lang="ru-RU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развитие</a:t>
            </a:r>
            <a:r>
              <a:rPr lang="ru-RU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способностей</a:t>
            </a:r>
            <a:r>
              <a:rPr lang="ru-RU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</a:t>
            </a:r>
            <a:r>
              <a:rPr lang="ru-RU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творческого</a:t>
            </a:r>
            <a:r>
              <a:rPr lang="ru-RU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потенциала</a:t>
            </a:r>
            <a:r>
              <a:rPr lang="ru-RU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каждого</a:t>
            </a:r>
            <a:r>
              <a:rPr lang="ru-RU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ребенка</a:t>
            </a:r>
            <a:r>
              <a:rPr lang="ru-RU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</a:t>
            </a:r>
            <a:r>
              <a:rPr lang="ru-RU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ОВЗ</a:t>
            </a:r>
            <a:r>
              <a:rPr lang="ru-RU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как</a:t>
            </a:r>
            <a:r>
              <a:rPr lang="ru-RU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субъекта</a:t>
            </a:r>
            <a:r>
              <a:rPr lang="ru-RU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отношений</a:t>
            </a:r>
            <a:r>
              <a:rPr lang="ru-RU" sz="1800" spc="30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</a:t>
            </a:r>
            <a:r>
              <a:rPr lang="ru-RU" sz="1800" spc="-28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педагогическим</a:t>
            </a:r>
            <a:r>
              <a:rPr lang="ru-RU" sz="1800" spc="-3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работником,</a:t>
            </a:r>
            <a:r>
              <a:rPr lang="ru-RU" sz="1800" spc="-2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родителями</a:t>
            </a:r>
            <a:r>
              <a:rPr lang="ru-RU" sz="1800" spc="-2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(законными</a:t>
            </a:r>
            <a:r>
              <a:rPr lang="ru-RU" sz="1800" spc="-2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представителями),</a:t>
            </a:r>
            <a:r>
              <a:rPr lang="ru-RU" sz="1800" spc="-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другими</a:t>
            </a:r>
            <a:r>
              <a:rPr lang="ru-RU" sz="1800" spc="-2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детьми;</a:t>
            </a:r>
          </a:p>
          <a:p>
            <a:pPr indent="444500" algn="just">
              <a:lnSpc>
                <a:spcPct val="115000"/>
              </a:lnSpc>
            </a:pP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объединение обучения и</a:t>
            </a:r>
            <a:r>
              <a:rPr lang="ru-RU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воспитания в целостный</a:t>
            </a:r>
            <a:r>
              <a:rPr lang="ru-RU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образовательный</a:t>
            </a:r>
            <a:r>
              <a:rPr lang="ru-RU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процесс на</a:t>
            </a:r>
            <a:r>
              <a:rPr lang="ru-RU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основе</a:t>
            </a:r>
            <a:r>
              <a:rPr lang="ru-RU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духовно-нравственных</a:t>
            </a:r>
            <a:r>
              <a:rPr lang="ru-RU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</a:t>
            </a:r>
            <a:r>
              <a:rPr lang="ru-RU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социокультурных</a:t>
            </a:r>
            <a:r>
              <a:rPr lang="ru-RU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ценностей,</a:t>
            </a:r>
            <a:r>
              <a:rPr lang="ru-RU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принятых</a:t>
            </a:r>
            <a:r>
              <a:rPr lang="ru-RU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</a:t>
            </a:r>
            <a:r>
              <a:rPr lang="ru-RU" sz="1800" spc="3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обществе</a:t>
            </a:r>
            <a:r>
              <a:rPr lang="ru-RU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правил</a:t>
            </a:r>
            <a:r>
              <a:rPr lang="ru-RU" sz="18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</a:t>
            </a:r>
            <a:r>
              <a:rPr lang="ru-RU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норм</a:t>
            </a:r>
            <a:r>
              <a:rPr lang="ru-RU" sz="1800" spc="-2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поведения в</a:t>
            </a:r>
            <a:r>
              <a:rPr lang="ru-RU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интересах</a:t>
            </a:r>
            <a:r>
              <a:rPr lang="ru-RU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человека, семьи, общества;</a:t>
            </a:r>
          </a:p>
          <a:p>
            <a:pPr indent="444500" algn="just">
              <a:lnSpc>
                <a:spcPct val="115000"/>
              </a:lnSpc>
            </a:pP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формирование</a:t>
            </a:r>
            <a:r>
              <a:rPr lang="ru-RU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общей</a:t>
            </a:r>
            <a:r>
              <a:rPr lang="ru-RU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культуры</a:t>
            </a:r>
            <a:r>
              <a:rPr lang="ru-RU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личности</a:t>
            </a:r>
            <a:r>
              <a:rPr lang="ru-RU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обучающихся</a:t>
            </a:r>
            <a:r>
              <a:rPr lang="ru-RU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</a:t>
            </a:r>
            <a:r>
              <a:rPr lang="ru-RU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ОВЗ,</a:t>
            </a:r>
            <a:r>
              <a:rPr lang="ru-RU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развитие</a:t>
            </a:r>
            <a:r>
              <a:rPr lang="ru-RU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их</a:t>
            </a:r>
            <a:r>
              <a:rPr lang="ru-RU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социальных,</a:t>
            </a:r>
            <a:r>
              <a:rPr lang="ru-RU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нравственных,</a:t>
            </a:r>
            <a:r>
              <a:rPr lang="ru-RU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эстетических,</a:t>
            </a:r>
            <a:r>
              <a:rPr lang="ru-RU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интеллектуальных,</a:t>
            </a:r>
            <a:r>
              <a:rPr lang="ru-RU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физических</a:t>
            </a:r>
            <a:r>
              <a:rPr lang="ru-RU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качеств,</a:t>
            </a:r>
            <a:r>
              <a:rPr lang="ru-RU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инициативности,</a:t>
            </a:r>
            <a:r>
              <a:rPr lang="ru-RU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самостоятельности</a:t>
            </a:r>
            <a:r>
              <a:rPr lang="ru-RU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</a:t>
            </a:r>
            <a:r>
              <a:rPr lang="ru-RU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ответственности</a:t>
            </a:r>
            <a:r>
              <a:rPr lang="ru-RU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ребенка,</a:t>
            </a:r>
            <a:r>
              <a:rPr lang="ru-RU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формирование</a:t>
            </a:r>
            <a:r>
              <a:rPr lang="ru-RU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предпосылок</a:t>
            </a:r>
            <a:r>
              <a:rPr lang="ru-RU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учебной деятельности;</a:t>
            </a:r>
          </a:p>
          <a:p>
            <a:pPr indent="444500" algn="just">
              <a:lnSpc>
                <a:spcPct val="115000"/>
              </a:lnSpc>
            </a:pP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формирование</a:t>
            </a:r>
            <a:r>
              <a:rPr lang="ru-RU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социокультурной</a:t>
            </a:r>
            <a:r>
              <a:rPr lang="ru-RU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среды,</a:t>
            </a:r>
            <a:r>
              <a:rPr lang="ru-RU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соответствующей</a:t>
            </a:r>
            <a:r>
              <a:rPr lang="ru-RU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психофизическим</a:t>
            </a:r>
            <a:r>
              <a:rPr lang="ru-RU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</a:t>
            </a:r>
            <a:r>
              <a:rPr lang="ru-RU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индивидуальным</a:t>
            </a:r>
            <a:r>
              <a:rPr lang="ru-RU" sz="1800" spc="-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особенностям</a:t>
            </a:r>
            <a:r>
              <a:rPr lang="ru-RU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развития</a:t>
            </a:r>
            <a:r>
              <a:rPr lang="ru-RU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обучающихся с</a:t>
            </a:r>
            <a:r>
              <a:rPr lang="ru-RU" sz="18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ОВЗ;</a:t>
            </a:r>
          </a:p>
          <a:p>
            <a:pPr indent="444500" algn="just">
              <a:lnSpc>
                <a:spcPct val="115000"/>
              </a:lnSpc>
            </a:pP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обеспечение</a:t>
            </a:r>
            <a:r>
              <a:rPr lang="ru-RU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психолого-педагогической</a:t>
            </a:r>
            <a:r>
              <a:rPr lang="ru-RU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поддержки</a:t>
            </a:r>
            <a:r>
              <a:rPr lang="ru-RU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родителей</a:t>
            </a:r>
            <a:r>
              <a:rPr lang="ru-RU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(законных</a:t>
            </a:r>
            <a:r>
              <a:rPr lang="ru-RU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представителей)</a:t>
            </a:r>
            <a:r>
              <a:rPr lang="ru-RU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</a:t>
            </a:r>
            <a:r>
              <a:rPr lang="ru-RU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повышение</a:t>
            </a:r>
            <a:r>
              <a:rPr lang="ru-RU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их</a:t>
            </a:r>
            <a:r>
              <a:rPr lang="ru-RU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компетентности</a:t>
            </a:r>
            <a:r>
              <a:rPr lang="ru-RU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</a:t>
            </a:r>
            <a:r>
              <a:rPr lang="ru-RU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вопросах</a:t>
            </a:r>
            <a:r>
              <a:rPr lang="ru-RU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развития,</a:t>
            </a:r>
            <a:r>
              <a:rPr lang="ru-RU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образования,</a:t>
            </a:r>
            <a:r>
              <a:rPr lang="ru-RU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охраны</a:t>
            </a:r>
            <a:r>
              <a:rPr lang="ru-RU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</a:t>
            </a:r>
            <a:r>
              <a:rPr lang="ru-RU" sz="1800" spc="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укрепления здоровья</a:t>
            </a:r>
            <a:r>
              <a:rPr lang="ru-RU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обучающихся</a:t>
            </a:r>
            <a:r>
              <a:rPr lang="ru-RU" sz="1800" spc="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</a:t>
            </a:r>
            <a:r>
              <a:rPr lang="ru-RU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ОВЗ;</a:t>
            </a:r>
          </a:p>
          <a:p>
            <a:pPr indent="444500" algn="just">
              <a:lnSpc>
                <a:spcPct val="115000"/>
              </a:lnSpc>
            </a:pP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обеспечение</a:t>
            </a:r>
            <a:r>
              <a:rPr lang="ru-RU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преемственности</a:t>
            </a:r>
            <a:r>
              <a:rPr lang="ru-RU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целей,</a:t>
            </a:r>
            <a:r>
              <a:rPr lang="ru-RU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задач</a:t>
            </a:r>
            <a:r>
              <a:rPr lang="ru-RU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</a:t>
            </a:r>
            <a:r>
              <a:rPr lang="ru-RU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содержания</a:t>
            </a:r>
            <a:r>
              <a:rPr lang="ru-RU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дошкольного,</a:t>
            </a:r>
            <a:r>
              <a:rPr lang="ru-RU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</a:t>
            </a:r>
            <a:r>
              <a:rPr lang="ru-RU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начального</a:t>
            </a:r>
            <a:r>
              <a:rPr lang="ru-RU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общего образования.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210146"/>
          </a:xfrm>
        </p:spPr>
        <p:txBody>
          <a:bodyPr>
            <a:normAutofit/>
          </a:bodyPr>
          <a:lstStyle/>
          <a:p>
            <a:pPr algn="ctr"/>
            <a:r>
              <a:rPr lang="ru-RU" sz="3200" dirty="0">
                <a:latin typeface="Bookman Old Style" pitchFamily="18" charset="0"/>
              </a:rPr>
              <a:t>ПРИНЦИПЫ ПОСТРОЕНИЯ ПРОГРАММЫ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772816"/>
            <a:ext cx="7467600" cy="4701136"/>
          </a:xfrm>
        </p:spPr>
        <p:txBody>
          <a:bodyPr>
            <a:normAutofit fontScale="92500" lnSpcReduction="10000"/>
          </a:bodyPr>
          <a:lstStyle/>
          <a:p>
            <a:pPr indent="444500" algn="just">
              <a:lnSpc>
                <a:spcPct val="115000"/>
              </a:lnSpc>
            </a:pPr>
            <a:r>
              <a:rPr lang="ru-RU" sz="1800" spc="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1.</a:t>
            </a:r>
            <a:r>
              <a:rPr lang="ru-RU" sz="1800" b="1" spc="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Поддержка</a:t>
            </a:r>
            <a:r>
              <a:rPr lang="ru-RU" sz="1800" spc="-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разнообразия</a:t>
            </a:r>
            <a:r>
              <a:rPr lang="ru-RU" sz="1800" spc="-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детства.</a:t>
            </a:r>
          </a:p>
          <a:p>
            <a:pPr indent="444500" algn="just">
              <a:lnSpc>
                <a:spcPct val="115000"/>
              </a:lnSpc>
            </a:pPr>
            <a:r>
              <a:rPr lang="ru-RU" sz="1800" spc="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2.</a:t>
            </a:r>
            <a:r>
              <a:rPr lang="ru-RU" sz="1800" b="1" spc="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Сохранение уникальности и самоценности детства как важного этапа в общем</a:t>
            </a:r>
            <a:r>
              <a:rPr lang="ru-RU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развитии</a:t>
            </a:r>
            <a:r>
              <a:rPr lang="ru-RU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человека.</a:t>
            </a:r>
          </a:p>
          <a:p>
            <a:pPr indent="444500" algn="just">
              <a:lnSpc>
                <a:spcPct val="115000"/>
              </a:lnSpc>
            </a:pPr>
            <a:r>
              <a:rPr lang="ru-RU" sz="1800" spc="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3.</a:t>
            </a:r>
            <a:r>
              <a:rPr lang="ru-RU" sz="1800" b="1" spc="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Позитивная</a:t>
            </a:r>
            <a:r>
              <a:rPr lang="ru-RU" sz="1800" spc="-2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социализация</a:t>
            </a:r>
            <a:r>
              <a:rPr lang="ru-RU" sz="1800" spc="-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ребенка.</a:t>
            </a:r>
          </a:p>
          <a:p>
            <a:pPr indent="444500" algn="just">
              <a:lnSpc>
                <a:spcPct val="115000"/>
              </a:lnSpc>
            </a:pPr>
            <a:r>
              <a:rPr lang="ru-RU" sz="1800" spc="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4</a:t>
            </a:r>
            <a:r>
              <a:rPr lang="ru-RU" sz="1800" b="1" spc="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Личностно-развивающий</a:t>
            </a:r>
            <a:r>
              <a:rPr lang="ru-RU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</a:t>
            </a:r>
            <a:r>
              <a:rPr lang="ru-RU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гуманистический</a:t>
            </a:r>
            <a:r>
              <a:rPr lang="ru-RU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характер</a:t>
            </a:r>
            <a:r>
              <a:rPr lang="ru-RU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взаимодействия</a:t>
            </a:r>
            <a:r>
              <a:rPr lang="ru-RU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педагогических</a:t>
            </a:r>
            <a:r>
              <a:rPr lang="ru-RU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работников и</a:t>
            </a:r>
            <a:r>
              <a:rPr lang="ru-RU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родителей</a:t>
            </a:r>
            <a:r>
              <a:rPr lang="ru-RU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(законных</a:t>
            </a:r>
            <a:r>
              <a:rPr lang="ru-RU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представителей), педагогических и</a:t>
            </a:r>
            <a:r>
              <a:rPr lang="ru-RU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иных</a:t>
            </a:r>
            <a:r>
              <a:rPr lang="ru-RU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работников ДОУ и</a:t>
            </a:r>
            <a:r>
              <a:rPr lang="ru-RU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обучающихся.</a:t>
            </a:r>
          </a:p>
          <a:p>
            <a:pPr indent="444500" algn="just">
              <a:lnSpc>
                <a:spcPct val="115000"/>
              </a:lnSpc>
            </a:pPr>
            <a:r>
              <a:rPr lang="ru-RU" sz="1800" spc="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5.</a:t>
            </a:r>
            <a:r>
              <a:rPr lang="ru-RU" sz="1800" b="1" spc="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Содействие</a:t>
            </a:r>
            <a:r>
              <a:rPr lang="ru-RU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</a:t>
            </a:r>
            <a:r>
              <a:rPr lang="ru-RU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сотрудничество</a:t>
            </a:r>
            <a:r>
              <a:rPr lang="ru-RU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обучающихся</a:t>
            </a:r>
            <a:r>
              <a:rPr lang="ru-RU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</a:t>
            </a:r>
            <a:r>
              <a:rPr lang="ru-RU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педагогических</a:t>
            </a:r>
            <a:r>
              <a:rPr lang="ru-RU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работников,</a:t>
            </a:r>
            <a:r>
              <a:rPr lang="ru-RU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признание</a:t>
            </a:r>
            <a:r>
              <a:rPr lang="ru-RU" sz="1800" spc="-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ребенка</a:t>
            </a:r>
            <a:r>
              <a:rPr lang="ru-RU" sz="1800" spc="-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полноценным</a:t>
            </a:r>
            <a:r>
              <a:rPr lang="ru-RU" sz="1800" spc="-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участником</a:t>
            </a:r>
            <a:r>
              <a:rPr lang="ru-RU" sz="1800" spc="-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(субъектом)</a:t>
            </a:r>
            <a:r>
              <a:rPr lang="ru-RU" sz="1800" spc="-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образовательных</a:t>
            </a:r>
            <a:r>
              <a:rPr lang="ru-RU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отношений.</a:t>
            </a:r>
          </a:p>
          <a:p>
            <a:pPr indent="444500" algn="just">
              <a:lnSpc>
                <a:spcPct val="115000"/>
              </a:lnSpc>
            </a:pPr>
            <a:r>
              <a:rPr lang="ru-RU" sz="1800" spc="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6.</a:t>
            </a:r>
            <a:r>
              <a:rPr lang="ru-RU" sz="1800" b="1" spc="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Сотрудничество</a:t>
            </a:r>
            <a:r>
              <a:rPr lang="ru-RU" sz="1800" spc="-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ДОУ</a:t>
            </a:r>
            <a:r>
              <a:rPr lang="ru-RU" sz="1800" spc="-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</a:t>
            </a:r>
            <a:r>
              <a:rPr lang="ru-RU" sz="1800" spc="-2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семьей.</a:t>
            </a:r>
          </a:p>
          <a:p>
            <a:pPr indent="444500" algn="just">
              <a:lnSpc>
                <a:spcPct val="115000"/>
              </a:lnSpc>
            </a:pPr>
            <a:r>
              <a:rPr lang="ru-RU" sz="1800" spc="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7.</a:t>
            </a:r>
            <a:r>
              <a:rPr lang="ru-RU" sz="1800" b="1" spc="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Возрастная</a:t>
            </a:r>
            <a:r>
              <a:rPr lang="ru-RU" sz="1800" spc="26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адекватность</a:t>
            </a:r>
            <a:r>
              <a:rPr lang="ru-RU" sz="1800" spc="27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образования.</a:t>
            </a:r>
            <a:r>
              <a:rPr lang="ru-RU" sz="1800" spc="26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Данный</a:t>
            </a:r>
            <a:r>
              <a:rPr lang="ru-RU" sz="1800" spc="26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принцип</a:t>
            </a:r>
            <a:r>
              <a:rPr lang="ru-RU" sz="1800" spc="25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предполагает</a:t>
            </a:r>
            <a:r>
              <a:rPr lang="ru-RU" sz="1800" spc="26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подбор содержания</a:t>
            </a:r>
            <a:r>
              <a:rPr lang="ru-RU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</a:t>
            </a:r>
            <a:r>
              <a:rPr lang="ru-RU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методов</a:t>
            </a:r>
            <a:r>
              <a:rPr lang="ru-RU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дошкольного</a:t>
            </a:r>
            <a:r>
              <a:rPr lang="ru-RU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образования</a:t>
            </a:r>
            <a:r>
              <a:rPr lang="ru-RU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</a:t>
            </a:r>
            <a:r>
              <a:rPr lang="ru-RU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соответствии</a:t>
            </a:r>
            <a:r>
              <a:rPr lang="ru-RU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</a:t>
            </a:r>
            <a:r>
              <a:rPr lang="ru-RU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возрастными</a:t>
            </a:r>
            <a:r>
              <a:rPr lang="ru-RU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особенностями обучающихся.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312</TotalTime>
  <Words>1190</Words>
  <Application>Microsoft Office PowerPoint</Application>
  <PresentationFormat>Экран (4:3)</PresentationFormat>
  <Paragraphs>53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7" baseType="lpstr">
      <vt:lpstr>Arial</vt:lpstr>
      <vt:lpstr>Bookman Old Style</vt:lpstr>
      <vt:lpstr>Century Schoolbook</vt:lpstr>
      <vt:lpstr>Times New Roman</vt:lpstr>
      <vt:lpstr>Wingdings</vt:lpstr>
      <vt:lpstr>Wingdings 2</vt:lpstr>
      <vt:lpstr>Эркер</vt:lpstr>
      <vt:lpstr> КРАТКАЯ ПРЕЗЕНТАЦИЯ  АДАПТИРОВАННОЙ ОБРАЗОВАТЕЛЬНОЙ ПРОГРАММЫ ДОШКОЛЬНОГО  ОБРАЗОВАНИЯ ДЛЯ ОБУЧАЮЩИХСЯ С ОГРАНИЧЕННЫМИ ВОЗМОЖНОСТЯМИ ЗДОРОВЬЯ  (С ТЯЖЁЛЫМИ НАРУШЕНИЯМИ РЕЧИ)    </vt:lpstr>
      <vt:lpstr>ГБДОУ детский сад №47 Фрунзенского района СПб</vt:lpstr>
      <vt:lpstr>Презентация PowerPoint</vt:lpstr>
      <vt:lpstr>Программа разработана в соответствии с :</vt:lpstr>
      <vt:lpstr>Программа направлена на:</vt:lpstr>
      <vt:lpstr>СТРУКТУРА ПРОГРАММЫ</vt:lpstr>
      <vt:lpstr>Цель реализации Программы:</vt:lpstr>
      <vt:lpstr>Задачи Программы:</vt:lpstr>
      <vt:lpstr>ПРИНЦИПЫ ПОСТРОЕНИЯ ПРОГРАММЫ</vt:lpstr>
      <vt:lpstr>Презентация PowerPoint</vt:lpstr>
    </vt:vector>
  </TitlesOfParts>
  <Company>Grizli777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Государственное бюджетное дошкольное образовательное учреждение  детский сад №47 комбинированного вида Фрунзенского района Санкт-Петербурга</dc:title>
  <dc:creator>user</dc:creator>
  <cp:lastModifiedBy>User</cp:lastModifiedBy>
  <cp:revision>29</cp:revision>
  <dcterms:created xsi:type="dcterms:W3CDTF">2015-06-02T07:27:10Z</dcterms:created>
  <dcterms:modified xsi:type="dcterms:W3CDTF">2023-06-28T10:11:25Z</dcterms:modified>
</cp:coreProperties>
</file>